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82" r:id="rId19"/>
    <p:sldId id="275" r:id="rId20"/>
    <p:sldId id="277" r:id="rId21"/>
    <p:sldId id="276" r:id="rId22"/>
    <p:sldId id="278" r:id="rId23"/>
    <p:sldId id="279" r:id="rId24"/>
    <p:sldId id="280" r:id="rId25"/>
    <p:sldId id="284" r:id="rId26"/>
    <p:sldId id="283" r:id="rId27"/>
    <p:sldId id="285" r:id="rId28"/>
    <p:sldId id="286" r:id="rId29"/>
    <p:sldId id="287" r:id="rId30"/>
    <p:sldId id="273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iTZ97kx2wf0RtcZuJQJI5pSJi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7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744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43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6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001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794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830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700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448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928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01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537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642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3bb489db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e3bb489db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e3bb489db2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telreviewsentimentanalysis-newvfed8sv2pkyed4xeoob.streamlit.app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-629633" y="1474561"/>
            <a:ext cx="96129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Hotel Rating Classification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-US" sz="2400" b="1" i="0" u="none" strike="noStrike" cap="none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Team 5 (P281)</a:t>
            </a:r>
            <a:endParaRPr sz="2400" b="1" i="0" u="none" strike="noStrike" cap="none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20/09/2023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"/>
          <p:cNvSpPr txBox="1"/>
          <p:nvPr/>
        </p:nvSpPr>
        <p:spPr>
          <a:xfrm>
            <a:off x="2696901" y="5266481"/>
            <a:ext cx="33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0DF4A-95EA-0A8D-64CD-B49E3E463261}"/>
              </a:ext>
            </a:extLst>
          </p:cNvPr>
          <p:cNvSpPr txBox="1"/>
          <p:nvPr/>
        </p:nvSpPr>
        <p:spPr>
          <a:xfrm>
            <a:off x="6481916" y="5266481"/>
            <a:ext cx="67498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Mrs Greeshma K U</a:t>
            </a:r>
          </a:p>
          <a:p>
            <a:r>
              <a:rPr lang="en-IN" sz="1400" dirty="0"/>
              <a:t>Mr. Vivek Joseph</a:t>
            </a:r>
          </a:p>
          <a:p>
            <a:r>
              <a:rPr lang="en-IN" sz="1400" dirty="0"/>
              <a:t>Miss Sindhu M J</a:t>
            </a:r>
          </a:p>
          <a:p>
            <a:r>
              <a:rPr lang="en-IN" sz="1400" dirty="0"/>
              <a:t>Mr.Omkar Navnath Jagdale</a:t>
            </a:r>
          </a:p>
          <a:p>
            <a:r>
              <a:rPr lang="en-IN" sz="1400" dirty="0"/>
              <a:t>Mashoodh.R.A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4"/>
          <p:cNvSpPr txBox="1">
            <a:spLocks noGrp="1"/>
          </p:cNvSpPr>
          <p:nvPr>
            <p:ph type="title"/>
          </p:nvPr>
        </p:nvSpPr>
        <p:spPr>
          <a:xfrm>
            <a:off x="753341" y="586801"/>
            <a:ext cx="7886700" cy="77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/>
              <a:t>           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Most common words</a:t>
            </a:r>
            <a:br>
              <a:rPr lang="en-US" b="1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636" y="1253646"/>
            <a:ext cx="6531927" cy="492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7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/>
              <a:t>        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Most common ngrams</a:t>
            </a:r>
            <a:br>
              <a:rPr lang="en-US" b="1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686" y="764454"/>
            <a:ext cx="6780628" cy="313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80" y="3708697"/>
            <a:ext cx="6865034" cy="306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6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69" name="Google Shape;269;p7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70" name="Google Shape;27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568" y="365127"/>
            <a:ext cx="8021782" cy="563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7"/>
          <p:cNvSpPr txBox="1">
            <a:spLocks noGrp="1"/>
          </p:cNvSpPr>
          <p:nvPr>
            <p:ph type="title"/>
          </p:nvPr>
        </p:nvSpPr>
        <p:spPr>
          <a:xfrm>
            <a:off x="554832" y="86930"/>
            <a:ext cx="7886700" cy="60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Cloud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7"/>
          <p:cNvSpPr txBox="1">
            <a:spLocks noGrp="1"/>
          </p:cNvSpPr>
          <p:nvPr>
            <p:ph type="body" idx="1"/>
          </p:nvPr>
        </p:nvSpPr>
        <p:spPr>
          <a:xfrm>
            <a:off x="5933362" y="1658505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b="0">
                <a:solidFill>
                  <a:schemeClr val="accent5"/>
                </a:solidFill>
              </a:rPr>
              <a:t>Negative Rating</a:t>
            </a:r>
            <a:endParaRPr sz="3200" b="0">
              <a:solidFill>
                <a:schemeClr val="accent5"/>
              </a:solidFill>
            </a:endParaRPr>
          </a:p>
        </p:txBody>
      </p:sp>
      <p:sp>
        <p:nvSpPr>
          <p:cNvPr id="277" name="Google Shape;277;p77"/>
          <p:cNvSpPr txBox="1">
            <a:spLocks noGrp="1"/>
          </p:cNvSpPr>
          <p:nvPr>
            <p:ph type="body" idx="3"/>
          </p:nvPr>
        </p:nvSpPr>
        <p:spPr>
          <a:xfrm>
            <a:off x="-117184" y="4619824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b="0">
                <a:solidFill>
                  <a:srgbClr val="FFC000"/>
                </a:solidFill>
              </a:rPr>
              <a:t>Neutral Rating</a:t>
            </a:r>
            <a:endParaRPr sz="3200" b="0">
              <a:solidFill>
                <a:srgbClr val="FFC000"/>
              </a:solidFill>
            </a:endParaRPr>
          </a:p>
        </p:txBody>
      </p:sp>
      <p:pic>
        <p:nvPicPr>
          <p:cNvPr id="278" name="Google Shape;27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1" y="692474"/>
            <a:ext cx="6077243" cy="307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1966" y="3967960"/>
            <a:ext cx="5697415" cy="28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8"/>
          <p:cNvSpPr txBox="1">
            <a:spLocks noGrp="1"/>
          </p:cNvSpPr>
          <p:nvPr>
            <p:ph type="title"/>
          </p:nvPr>
        </p:nvSpPr>
        <p:spPr>
          <a:xfrm>
            <a:off x="628650" y="253218"/>
            <a:ext cx="7886700" cy="74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None/>
            </a:pPr>
            <a:r>
              <a:rPr lang="en-US" b="1">
                <a:solidFill>
                  <a:srgbClr val="FF0000"/>
                </a:solidFill>
              </a:rPr>
              <a:t>Word Cloud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sz="3600" b="1">
                <a:solidFill>
                  <a:srgbClr val="548135"/>
                </a:solidFill>
              </a:rPr>
              <a:t>Positive Rating</a:t>
            </a:r>
            <a:endParaRPr sz="3600" b="1">
              <a:solidFill>
                <a:srgbClr val="FF0000"/>
              </a:solidFill>
            </a:endParaRPr>
          </a:p>
        </p:txBody>
      </p:sp>
      <p:sp>
        <p:nvSpPr>
          <p:cNvPr id="285" name="Google Shape;285;p7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86" name="Google Shape;28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151" y="1207814"/>
            <a:ext cx="8515350" cy="485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Sentimental Analysis with Vader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00" y="1313021"/>
            <a:ext cx="4330842" cy="361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662" y="1313688"/>
            <a:ext cx="3657238" cy="361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5868" y="5042676"/>
            <a:ext cx="3654948" cy="153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Vectorization of the Input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563D8-F2A6-B084-63EF-41B26354CBE5}"/>
              </a:ext>
            </a:extLst>
          </p:cNvPr>
          <p:cNvSpPr txBox="1"/>
          <p:nvPr/>
        </p:nvSpPr>
        <p:spPr>
          <a:xfrm>
            <a:off x="401783" y="1506457"/>
            <a:ext cx="8103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TF-IDF Vectorizer</a:t>
            </a:r>
            <a:r>
              <a:rPr lang="en-IN" sz="1600" dirty="0">
                <a:latin typeface="Montserrat" panose="00000500000000000000" pitchFamily="50" charset="0"/>
              </a:rPr>
              <a:t>: Converts text data into numerical vectors, emphasizing rare words'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Usage</a:t>
            </a:r>
            <a:r>
              <a:rPr lang="en-IN" sz="1600" dirty="0">
                <a:latin typeface="Montserrat" panose="00000500000000000000" pitchFamily="50" charset="0"/>
              </a:rPr>
              <a:t>: Commonly used in text analysis, information retrieval, and machine learning for feature extraction and text similarity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Process:</a:t>
            </a:r>
            <a:r>
              <a:rPr lang="en-IN" sz="1600" dirty="0">
                <a:latin typeface="Montserrat" panose="00000500000000000000" pitchFamily="50" charset="0"/>
              </a:rPr>
              <a:t> Assigns a score to each word in a document based on its frequency in the document (TF) and rarity across documents (IDF).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1C3A74-2215-9378-C01A-1AB8B434F06C}"/>
              </a:ext>
            </a:extLst>
          </p:cNvPr>
          <p:cNvGrpSpPr/>
          <p:nvPr/>
        </p:nvGrpSpPr>
        <p:grpSpPr>
          <a:xfrm>
            <a:off x="401783" y="3514477"/>
            <a:ext cx="8323118" cy="2214004"/>
            <a:chOff x="401783" y="3283657"/>
            <a:chExt cx="9341783" cy="21629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D17CD0-7995-0659-7646-69C30B1E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3" y="3836889"/>
              <a:ext cx="4086225" cy="16097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FD7897E-9F2B-7588-281F-C4DB50B85EBF}"/>
                </a:ext>
              </a:extLst>
            </p:cNvPr>
            <p:cNvSpPr/>
            <p:nvPr/>
          </p:nvSpPr>
          <p:spPr>
            <a:xfrm>
              <a:off x="4598720" y="4311632"/>
              <a:ext cx="847725" cy="683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286A73-DB7E-13B7-C6B8-B449D594183E}"/>
                </a:ext>
              </a:extLst>
            </p:cNvPr>
            <p:cNvSpPr txBox="1"/>
            <p:nvPr/>
          </p:nvSpPr>
          <p:spPr>
            <a:xfrm>
              <a:off x="1319595" y="3331229"/>
              <a:ext cx="2430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latin typeface="Montserrat" panose="00000500000000000000" pitchFamily="50" charset="0"/>
                </a:rPr>
                <a:t>Review Data</a:t>
              </a:r>
              <a:endParaRPr lang="en-US" sz="1600" dirty="0">
                <a:latin typeface="Montserrat" panose="00000500000000000000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6B6E11-E0CC-B1CA-CC5E-AE327CB5EA3C}"/>
                </a:ext>
              </a:extLst>
            </p:cNvPr>
            <p:cNvSpPr txBox="1"/>
            <p:nvPr/>
          </p:nvSpPr>
          <p:spPr>
            <a:xfrm>
              <a:off x="6430046" y="3283657"/>
              <a:ext cx="2430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latin typeface="Montserrat" panose="00000500000000000000" pitchFamily="50" charset="0"/>
                </a:rPr>
                <a:t>Vectorized Data</a:t>
              </a:r>
              <a:endParaRPr lang="en-US" sz="1600" dirty="0">
                <a:latin typeface="Montserrat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004B8B-6C60-6869-E4DE-ED48FD8E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364" y="3817401"/>
              <a:ext cx="4201202" cy="1594977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608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Embedding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563D8-F2A6-B084-63EF-41B26354CBE5}"/>
              </a:ext>
            </a:extLst>
          </p:cNvPr>
          <p:cNvSpPr txBox="1"/>
          <p:nvPr/>
        </p:nvSpPr>
        <p:spPr>
          <a:xfrm>
            <a:off x="401783" y="1347394"/>
            <a:ext cx="8103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GloVe(Global Vectors): </a:t>
            </a:r>
            <a:r>
              <a:rPr lang="en-IN" sz="1600" dirty="0">
                <a:latin typeface="Montserrat" panose="00000500000000000000" pitchFamily="50" charset="0"/>
              </a:rPr>
              <a:t>One key advantage of using GloVe embeddings over TF-IDF representations is that GloVe captures semantic meaning and word relationships in a continuous vector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Montserrat" panose="00000500000000000000" pitchFamily="50" charset="0"/>
              </a:rPr>
              <a:t>We are using “glove-twitter-200” pre-trained model).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219513" y="277377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Review Data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B6E11-E0CC-B1CA-CC5E-AE327CB5EA3C}"/>
              </a:ext>
            </a:extLst>
          </p:cNvPr>
          <p:cNvSpPr txBox="1"/>
          <p:nvPr/>
        </p:nvSpPr>
        <p:spPr>
          <a:xfrm>
            <a:off x="5772700" y="2725075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Word Embedding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116E12-DC13-B6EC-73D1-8D420ECBC888}"/>
              </a:ext>
            </a:extLst>
          </p:cNvPr>
          <p:cNvGrpSpPr/>
          <p:nvPr/>
        </p:nvGrpSpPr>
        <p:grpSpPr>
          <a:xfrm>
            <a:off x="706025" y="3310409"/>
            <a:ext cx="7731950" cy="3295260"/>
            <a:chOff x="3212562" y="3141042"/>
            <a:chExt cx="8136557" cy="3442060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4AD1E2-7089-5F24-20E8-766E5CACE2D9}"/>
                </a:ext>
              </a:extLst>
            </p:cNvPr>
            <p:cNvSpPr/>
            <p:nvPr/>
          </p:nvSpPr>
          <p:spPr>
            <a:xfrm>
              <a:off x="6655348" y="4684035"/>
              <a:ext cx="1153743" cy="7552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BF396F-E755-53A7-EB01-26BFB9EFB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18" r="63103"/>
            <a:stretch/>
          </p:blipFill>
          <p:spPr>
            <a:xfrm>
              <a:off x="3212562" y="3141042"/>
              <a:ext cx="2954610" cy="3428547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C805B4-7B65-C545-2921-724A5EC5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62"/>
            <a:stretch/>
          </p:blipFill>
          <p:spPr>
            <a:xfrm>
              <a:off x="8183886" y="3154556"/>
              <a:ext cx="3165233" cy="3428546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6990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40A2D-E50B-6133-6674-D05380A5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88" y="1509114"/>
            <a:ext cx="4407117" cy="161767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00EAC-20D4-8EF1-3A3A-5C9A53A5A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2" y="3660164"/>
            <a:ext cx="3529348" cy="309525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35E5144-B099-2A66-734B-66DDE49C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28" y="3660164"/>
            <a:ext cx="3949355" cy="309525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0" name="Google Shape;298;p79">
            <a:extLst>
              <a:ext uri="{FF2B5EF4-FFF2-40B4-BE49-F238E27FC236}">
                <a16:creationId xmlns:a16="http://schemas.microsoft.com/office/drawing/2014/main" id="{AF29C7D2-0BB0-60D8-F55A-8B2CC8E36C5B}"/>
              </a:ext>
            </a:extLst>
          </p:cNvPr>
          <p:cNvSpPr txBox="1">
            <a:spLocks/>
          </p:cNvSpPr>
          <p:nvPr/>
        </p:nvSpPr>
        <p:spPr>
          <a:xfrm>
            <a:off x="447912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Bernoulli Naïve Bayes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A95A96-6874-896D-17E5-6FC218F7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6" y="3682633"/>
            <a:ext cx="3454818" cy="302989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7125757-B818-AF42-319D-055A2F7D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99" y="3667847"/>
            <a:ext cx="3865565" cy="302958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1743EC-3B9C-78CA-490B-A83C23F7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216" y="1509115"/>
            <a:ext cx="4618185" cy="156033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1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"/>
          <p:cNvSpPr txBox="1"/>
          <p:nvPr/>
        </p:nvSpPr>
        <p:spPr>
          <a:xfrm>
            <a:off x="88490" y="747723"/>
            <a:ext cx="37362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-20236" y="2030282"/>
            <a:ext cx="8979041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major objective is what are the attributes that travelers are considering while selecting a hotel. With this manager can understand which elements of their hotel influence more in forming a positive review or improves hotel brand image.</a:t>
            </a: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0793D-E2B4-FE32-C1F5-4B5FE47B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67" y="1460573"/>
            <a:ext cx="4862976" cy="17343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70D6496-9ABA-A20E-4597-7832DC28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9" y="3744968"/>
            <a:ext cx="3418083" cy="29976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4B9AE37-678E-BFA9-41D0-E4C2739A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52" y="3744967"/>
            <a:ext cx="3824849" cy="29976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98;p79">
            <a:extLst>
              <a:ext uri="{FF2B5EF4-FFF2-40B4-BE49-F238E27FC236}">
                <a16:creationId xmlns:a16="http://schemas.microsoft.com/office/drawing/2014/main" id="{910AEB7E-552E-D003-19AD-C0D4AFC538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55" y="343807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Linear Support Vector Classifier</a:t>
            </a:r>
          </a:p>
        </p:txBody>
      </p:sp>
    </p:spTree>
    <p:extLst>
      <p:ext uri="{BB962C8B-B14F-4D97-AF65-F5344CB8AC3E}">
        <p14:creationId xmlns:p14="http://schemas.microsoft.com/office/powerpoint/2010/main" val="3872047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Random Forest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C71895-DB07-D3AB-8081-254C17C8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11" y="3854094"/>
            <a:ext cx="3665264" cy="287260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7930951-B2B8-65EE-9A2D-8B9A2306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" y="3854094"/>
            <a:ext cx="3275566" cy="287268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04CEA-B948-BC2C-6D16-617C9AA67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655" y="1545987"/>
            <a:ext cx="4696318" cy="158968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14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XGBoost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BBD95B-9091-1690-5A14-D024068A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8" y="3733757"/>
            <a:ext cx="3420437" cy="299974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48B37A0-2CBA-D252-9B4C-81283404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59" y="3738413"/>
            <a:ext cx="3826923" cy="299930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F209C-D146-6A95-D79A-77DB7769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217" y="1483975"/>
            <a:ext cx="5035119" cy="163561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042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391629" y="1047654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Model Names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graph , We see that </a:t>
            </a:r>
            <a:r>
              <a:rPr lang="en-IN" sz="1600" b="1" dirty="0">
                <a:solidFill>
                  <a:srgbClr val="FF0000"/>
                </a:solidFill>
                <a:latin typeface="Montserrat" panose="00000500000000000000" pitchFamily="50" charset="0"/>
              </a:rPr>
              <a:t>Random Forest Classifier</a:t>
            </a:r>
            <a:r>
              <a:rPr lang="en-IN" sz="1600" dirty="0">
                <a:latin typeface="Montserrat" panose="00000500000000000000" pitchFamily="50" charset="0"/>
              </a:rPr>
              <a:t> has the best Score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ADE9FF-D290-069B-C03A-BD6CB7B2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1" y="1613763"/>
            <a:ext cx="8323118" cy="378586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15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using 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Folds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5E39D0-4B04-7516-BC1E-D6C36A58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1" y="1479179"/>
            <a:ext cx="4128859" cy="319819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1A1549-3396-EDAE-DB30-926970D8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36" y="3429000"/>
            <a:ext cx="4128858" cy="319819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9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using 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Folds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graph , we can see that model are not showing any sign of Overfitting or Underfitting as the </a:t>
            </a:r>
            <a:r>
              <a:rPr lang="en-IN" sz="1600" dirty="0">
                <a:solidFill>
                  <a:srgbClr val="FF0000"/>
                </a:solidFill>
                <a:latin typeface="Montserrat" panose="00000500000000000000" pitchFamily="50" charset="0"/>
              </a:rPr>
              <a:t>deviation from each fold is very less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E58DD05-161C-B20D-1C4D-1D215925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" y="1318916"/>
            <a:ext cx="3908000" cy="30271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B499EAC-B007-6712-C635-DD9A86BD8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63" y="2635617"/>
            <a:ext cx="3907999" cy="30271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9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Deployment using Streamlit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487123" y="1229024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Positive Reviews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results, the web app predicts if the review is a “Positive” or “Negative” review, also highlights “Positive attributes” from the review.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9B8CF-344F-DFC1-B8E4-95763A65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3" y="1588987"/>
            <a:ext cx="7830105" cy="378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75AC0-623C-346C-B69A-04342D629F2D}"/>
              </a:ext>
            </a:extLst>
          </p:cNvPr>
          <p:cNvSpPr txBox="1"/>
          <p:nvPr/>
        </p:nvSpPr>
        <p:spPr>
          <a:xfrm>
            <a:off x="277496" y="921247"/>
            <a:ext cx="79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ontserrat" panose="000005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https://hotelreviewsentimentanalysis-newvfed8sv2pkyed4xeoob.streamlit.app/</a:t>
            </a:r>
            <a:endParaRPr lang="en-US" dirty="0">
              <a:solidFill>
                <a:srgbClr val="0070C0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Deployment using Streamlit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Negative Reviews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results, the web app predicts if the review is a “Positive” or “Negative” review, also highlights “Negative attributes” from the review.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53A51-B1F4-C305-1769-CC9A38D8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" y="1648230"/>
            <a:ext cx="7720377" cy="37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628650" y="595947"/>
            <a:ext cx="7886700" cy="63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faced?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C3070-07EE-1DD3-CB62-AB15D18F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6028"/>
            <a:ext cx="7886700" cy="4351339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Poor F1-Scores</a:t>
            </a:r>
          </a:p>
          <a:p>
            <a:pPr lvl="1"/>
            <a:r>
              <a:rPr lang="en-IN" dirty="0"/>
              <a:t>The F1 score is a commonly used metric for evaluating the performance of classification models, particularly when the dataset is imbalanced.</a:t>
            </a:r>
          </a:p>
          <a:p>
            <a:pPr lvl="1"/>
            <a:r>
              <a:rPr lang="en-IN" dirty="0"/>
              <a:t>It takes into account both precision and recall, providing a balanced measure of a model's accuracy.</a:t>
            </a:r>
          </a:p>
          <a:p>
            <a:pPr lvl="1"/>
            <a:r>
              <a:rPr lang="en-IN" b="1" dirty="0"/>
              <a:t>Problem Solved Using n-grams and Word-embedding</a:t>
            </a:r>
          </a:p>
          <a:p>
            <a:pPr lvl="2"/>
            <a:r>
              <a:rPr lang="en-IN" dirty="0"/>
              <a:t>Removing Redundant words from the reviews.</a:t>
            </a:r>
          </a:p>
          <a:p>
            <a:pPr lvl="2"/>
            <a:r>
              <a:rPr lang="en-IN" dirty="0"/>
              <a:t>Using TF-IDF Vectorizer for unigram , bigram and Trigram together.</a:t>
            </a:r>
          </a:p>
          <a:p>
            <a:r>
              <a:rPr lang="en-IN" b="1" dirty="0"/>
              <a:t>Sparse Matrix/Vectors using TF-IDF Vectorizer</a:t>
            </a:r>
          </a:p>
          <a:p>
            <a:pPr lvl="1"/>
            <a:r>
              <a:rPr lang="en-IN" dirty="0"/>
              <a:t>A sparse matrix is a matrix that contains mostly zero values</a:t>
            </a:r>
          </a:p>
          <a:p>
            <a:pPr lvl="1"/>
            <a:r>
              <a:rPr lang="en-IN" b="1" dirty="0"/>
              <a:t>Problem Solved</a:t>
            </a:r>
          </a:p>
          <a:p>
            <a:pPr lvl="2"/>
            <a:r>
              <a:rPr lang="en-IN" dirty="0"/>
              <a:t>Using Glovec (dense vectors) to Capture the Semantics of words(Meanings)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5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/>
        </p:nvSpPr>
        <p:spPr>
          <a:xfrm>
            <a:off x="800925" y="100250"/>
            <a:ext cx="451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925" y="1375364"/>
            <a:ext cx="7163204" cy="487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3bb489db2_4_0"/>
          <p:cNvSpPr txBox="1">
            <a:spLocks noGrp="1"/>
          </p:cNvSpPr>
          <p:nvPr>
            <p:ph type="body" idx="1"/>
          </p:nvPr>
        </p:nvSpPr>
        <p:spPr>
          <a:xfrm>
            <a:off x="651750" y="228600"/>
            <a:ext cx="7610400" cy="6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445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 Dataset name is Hotel.xlsx.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consists of two columns.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There are two Columns :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        	1.Reviews 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	 2. Ratings.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Ratings are given between 1 to 5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 null values are present.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 duplicate values are presents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/>
          <p:nvPr/>
        </p:nvSpPr>
        <p:spPr>
          <a:xfrm>
            <a:off x="532145" y="209280"/>
            <a:ext cx="6435635" cy="95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939" y="1352450"/>
            <a:ext cx="6360190" cy="329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/>
          <p:nvPr/>
        </p:nvSpPr>
        <p:spPr>
          <a:xfrm>
            <a:off x="1312604" y="5066697"/>
            <a:ext cx="6360189" cy="106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dataset includes revies given by the customers about the hotel and the corresponding rating given by them.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2 features “Review” and “Rating”.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41" y="1824766"/>
            <a:ext cx="6811354" cy="3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304799" y="776747"/>
            <a:ext cx="72660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highlight>
                  <a:srgbClr val="C0C0C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Value Counts of Rating  are as below: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/>
        </p:nvSpPr>
        <p:spPr>
          <a:xfrm>
            <a:off x="0" y="0"/>
            <a:ext cx="15047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917068" y="649253"/>
            <a:ext cx="73911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067" y="1547176"/>
            <a:ext cx="6525952" cy="352215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"/>
          <p:cNvSpPr txBox="1"/>
          <p:nvPr/>
        </p:nvSpPr>
        <p:spPr>
          <a:xfrm>
            <a:off x="1121251" y="5310824"/>
            <a:ext cx="73911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above we can see that the  data is imbalanced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370" y="722501"/>
            <a:ext cx="5909830" cy="577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368710" y="305924"/>
            <a:ext cx="67105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337187" y="1382556"/>
            <a:ext cx="6710516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URL’s from the data set.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punctuation.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Stop Words.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Numerical Data.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693</Words>
  <Application>Microsoft Office PowerPoint</Application>
  <PresentationFormat>On-screen Show (4:3)</PresentationFormat>
  <Paragraphs>106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Montserrat</vt:lpstr>
      <vt:lpstr>Century Gothic</vt:lpstr>
      <vt:lpstr>Calibri</vt:lpstr>
      <vt:lpstr>Helvetica Neue</vt:lpstr>
      <vt:lpstr>Noto Sans Symbols</vt:lpstr>
      <vt:lpstr>Verdana</vt:lpstr>
      <vt:lpstr>Times New Roman</vt:lpstr>
      <vt:lpstr>Perception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Most common words </vt:lpstr>
      <vt:lpstr>         Most common ngrams </vt:lpstr>
      <vt:lpstr>PowerPoint Presentation</vt:lpstr>
      <vt:lpstr>Word Cloud</vt:lpstr>
      <vt:lpstr>Word Cloud Positive Rating</vt:lpstr>
      <vt:lpstr>Sentimental Analysis with Vader</vt:lpstr>
      <vt:lpstr>Vectorization of the Input Data</vt:lpstr>
      <vt:lpstr>Word Embedding</vt:lpstr>
      <vt:lpstr>Model Building – Logistic Regression</vt:lpstr>
      <vt:lpstr>PowerPoint Presentation</vt:lpstr>
      <vt:lpstr>Model Building – Linear Support Vector Classifier</vt:lpstr>
      <vt:lpstr>Model Building – Random Forest Classifier</vt:lpstr>
      <vt:lpstr>Model Building – XGBoost Classifier</vt:lpstr>
      <vt:lpstr>Model Evaluation</vt:lpstr>
      <vt:lpstr>Model Evaluation using K-Fold Cross Validation</vt:lpstr>
      <vt:lpstr>Model Evaluation using K-Fold Cross Validation</vt:lpstr>
      <vt:lpstr>Model Deployment using Streamlit</vt:lpstr>
      <vt:lpstr>Model Deployment using Streamlit</vt:lpstr>
      <vt:lpstr>Challenges faced?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Greeshma K u</cp:lastModifiedBy>
  <cp:revision>10</cp:revision>
  <dcterms:created xsi:type="dcterms:W3CDTF">2012-08-17T07:00:49Z</dcterms:created>
  <dcterms:modified xsi:type="dcterms:W3CDTF">2023-09-20T05:43:21Z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